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371CB-577A-408C-9877-703EA4747A26}" type="datetimeFigureOut">
              <a:rPr lang="ru-RU" smtClean="0"/>
              <a:pPr/>
              <a:t>06.09.2013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4E3859-0DF1-4D2C-87E8-C2C1E6DD684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285728"/>
            <a:ext cx="7772400" cy="1357299"/>
          </a:xfrm>
        </p:spPr>
        <p:txBody>
          <a:bodyPr>
            <a:noAutofit/>
          </a:bodyPr>
          <a:lstStyle/>
          <a:p>
            <a:r>
              <a:rPr lang="kk-KZ" sz="2400" dirty="0" smtClean="0"/>
              <a:t>Аль-Фараби атындағы Қазақ Ұлттық университеті</a:t>
            </a:r>
            <a:br>
              <a:rPr lang="kk-KZ" sz="2400" dirty="0" smtClean="0"/>
            </a:br>
            <a:r>
              <a:rPr lang="kk-KZ" sz="2400" dirty="0" smtClean="0"/>
              <a:t>Физика техникалық факультеті</a:t>
            </a:r>
            <a:br>
              <a:rPr lang="kk-KZ" sz="2400" dirty="0" smtClean="0"/>
            </a:br>
            <a:r>
              <a:rPr lang="kk-KZ" sz="2400" dirty="0" smtClean="0"/>
              <a:t>Материалтану және жаңа материалдар технологиясы</a:t>
            </a:r>
            <a:br>
              <a:rPr lang="kk-KZ" sz="2400" dirty="0" smtClean="0"/>
            </a:br>
            <a:r>
              <a:rPr lang="kk-KZ" sz="2400" dirty="0" smtClean="0"/>
              <a:t/>
            </a:r>
            <a:br>
              <a:rPr lang="kk-KZ" sz="2400" dirty="0" smtClean="0"/>
            </a:br>
            <a:endParaRPr lang="ru-RU" sz="2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0166" y="2500306"/>
            <a:ext cx="6986614" cy="3543328"/>
          </a:xfrm>
        </p:spPr>
        <p:txBody>
          <a:bodyPr>
            <a:normAutofit/>
          </a:bodyPr>
          <a:lstStyle/>
          <a:p>
            <a:r>
              <a:rPr lang="kk-KZ" sz="4400" dirty="0" smtClean="0">
                <a:solidFill>
                  <a:srgbClr val="FF0000"/>
                </a:solidFill>
              </a:rPr>
              <a:t>Радиациялық материалтану</a:t>
            </a:r>
          </a:p>
          <a:p>
            <a:pPr algn="r"/>
            <a:endParaRPr lang="kk-KZ" dirty="0" smtClean="0"/>
          </a:p>
          <a:p>
            <a:pPr algn="r"/>
            <a:endParaRPr lang="kk-KZ" dirty="0" smtClean="0"/>
          </a:p>
          <a:p>
            <a:pPr algn="r"/>
            <a:endParaRPr lang="kk-KZ" dirty="0"/>
          </a:p>
          <a:p>
            <a:pPr algn="r"/>
            <a:r>
              <a:rPr lang="kk-KZ" dirty="0" smtClean="0"/>
              <a:t>Мархабаева А.А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</a:t>
            </a:r>
            <a:r>
              <a:rPr lang="ru-RU" dirty="0" err="1" smtClean="0"/>
              <a:t>МКи</a:t>
            </a:r>
            <a:r>
              <a:rPr lang="ru-RU" dirty="0" smtClean="0"/>
              <a:t> = 3,7·10</a:t>
            </a:r>
            <a:r>
              <a:rPr lang="ru-RU" baseline="30000" dirty="0" smtClean="0"/>
              <a:t>16</a:t>
            </a:r>
            <a:r>
              <a:rPr lang="ru-RU" dirty="0" smtClean="0"/>
              <a:t> Бк (распадов в секунду) = 2,22·10</a:t>
            </a:r>
            <a:r>
              <a:rPr lang="ru-RU" baseline="30000" dirty="0" smtClean="0"/>
              <a:t>18</a:t>
            </a:r>
            <a:r>
              <a:rPr lang="ru-RU" dirty="0" smtClean="0"/>
              <a:t> распадов в минуту;</a:t>
            </a:r>
          </a:p>
          <a:p>
            <a:r>
              <a:rPr lang="ru-RU" dirty="0" smtClean="0"/>
              <a:t>1 </a:t>
            </a:r>
            <a:r>
              <a:rPr lang="ru-RU" dirty="0" err="1" smtClean="0"/>
              <a:t>кКи</a:t>
            </a:r>
            <a:r>
              <a:rPr lang="ru-RU" dirty="0" smtClean="0"/>
              <a:t> = 3,7·10</a:t>
            </a:r>
            <a:r>
              <a:rPr lang="ru-RU" baseline="30000" dirty="0" smtClean="0"/>
              <a:t>13</a:t>
            </a:r>
            <a:r>
              <a:rPr lang="ru-RU" dirty="0" smtClean="0"/>
              <a:t> Бк = 2,22·10</a:t>
            </a:r>
            <a:r>
              <a:rPr lang="ru-RU" baseline="30000" dirty="0" smtClean="0"/>
              <a:t>15</a:t>
            </a:r>
            <a:r>
              <a:rPr lang="ru-RU" dirty="0" smtClean="0"/>
              <a:t> распадов в минуту.</a:t>
            </a:r>
          </a:p>
          <a:p>
            <a:r>
              <a:rPr lang="ru-RU" dirty="0" smtClean="0"/>
              <a:t>1 </a:t>
            </a:r>
            <a:r>
              <a:rPr lang="ru-RU" dirty="0" err="1" smtClean="0"/>
              <a:t>мКи</a:t>
            </a:r>
            <a:r>
              <a:rPr lang="ru-RU" dirty="0" smtClean="0"/>
              <a:t> = 3,7·10</a:t>
            </a:r>
            <a:r>
              <a:rPr lang="ru-RU" baseline="30000" dirty="0" smtClean="0"/>
              <a:t>7</a:t>
            </a:r>
            <a:r>
              <a:rPr lang="ru-RU" dirty="0" smtClean="0"/>
              <a:t> Бк = 2,22·10</a:t>
            </a:r>
            <a:r>
              <a:rPr lang="ru-RU" baseline="30000" dirty="0" smtClean="0"/>
              <a:t>9</a:t>
            </a:r>
            <a:r>
              <a:rPr lang="ru-RU" dirty="0" smtClean="0"/>
              <a:t> распадов в минуту.</a:t>
            </a:r>
          </a:p>
          <a:p>
            <a:r>
              <a:rPr lang="ru-RU" dirty="0" smtClean="0"/>
              <a:t>1 </a:t>
            </a:r>
            <a:r>
              <a:rPr lang="ru-RU" dirty="0" err="1" smtClean="0"/>
              <a:t>мкКи</a:t>
            </a:r>
            <a:r>
              <a:rPr lang="ru-RU" dirty="0" smtClean="0"/>
              <a:t> = 3,7·10</a:t>
            </a:r>
            <a:r>
              <a:rPr lang="ru-RU" baseline="30000" dirty="0" smtClean="0"/>
              <a:t>4</a:t>
            </a:r>
            <a:r>
              <a:rPr lang="ru-RU" dirty="0" smtClean="0"/>
              <a:t> Бк = 2,22·10</a:t>
            </a:r>
            <a:r>
              <a:rPr lang="ru-RU" baseline="30000" dirty="0" smtClean="0"/>
              <a:t>6</a:t>
            </a:r>
            <a:r>
              <a:rPr lang="ru-RU" dirty="0" smtClean="0"/>
              <a:t> распадов в минуту.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FF0000"/>
                </a:solidFill>
              </a:rPr>
              <a:t>Пәннің мақсаты</a:t>
            </a:r>
            <a:endParaRPr lang="ru-RU" sz="40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768865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kk-KZ" sz="2400" dirty="0" smtClean="0"/>
              <a:t>     </a:t>
            </a:r>
            <a:r>
              <a:rPr lang="kk-KZ" sz="2400" b="1" dirty="0" smtClean="0"/>
              <a:t>Радиациялық </a:t>
            </a:r>
            <a:r>
              <a:rPr lang="kk-KZ" sz="2400" b="1" dirty="0"/>
              <a:t>қатты дене физикасы </a:t>
            </a:r>
            <a:r>
              <a:rPr lang="kk-KZ" sz="2400" b="1" dirty="0" smtClean="0"/>
              <a:t>дененің </a:t>
            </a:r>
            <a:r>
              <a:rPr lang="kk-KZ" sz="2400" b="1" dirty="0"/>
              <a:t>иондаушы сәулелермен әсерлесуін зерттейтін физиканың бір </a:t>
            </a:r>
            <a:r>
              <a:rPr lang="kk-KZ" sz="2400" b="1" dirty="0" smtClean="0"/>
              <a:t>бөлігі</a:t>
            </a:r>
            <a:r>
              <a:rPr lang="kk-KZ" sz="2400" b="1" dirty="0"/>
              <a:t>. </a:t>
            </a:r>
            <a:endParaRPr lang="kk-KZ" sz="2400" b="1" dirty="0" smtClean="0"/>
          </a:p>
          <a:p>
            <a:pPr algn="just">
              <a:buNone/>
            </a:pPr>
            <a:r>
              <a:rPr lang="kk-KZ" sz="2400" dirty="0"/>
              <a:t> </a:t>
            </a:r>
            <a:r>
              <a:rPr lang="kk-KZ" sz="2400" dirty="0" smtClean="0"/>
              <a:t>    Радиациялық </a:t>
            </a:r>
            <a:r>
              <a:rPr lang="kk-KZ" sz="2400" dirty="0"/>
              <a:t>материалтану пәнінің негізгі мақсаттары: </a:t>
            </a:r>
            <a:endParaRPr lang="kk-KZ" sz="2400" dirty="0" smtClean="0"/>
          </a:p>
          <a:p>
            <a:pPr algn="just">
              <a:buNone/>
            </a:pPr>
            <a:r>
              <a:rPr lang="kk-KZ" sz="2400" dirty="0" smtClean="0"/>
              <a:t>     - Материалдарды радиациялық бақылаудың методикалық және ғылыми жолдары;</a:t>
            </a:r>
          </a:p>
          <a:p>
            <a:pPr algn="just">
              <a:buNone/>
            </a:pPr>
            <a:r>
              <a:rPr lang="kk-KZ" sz="2400" dirty="0" smtClean="0"/>
              <a:t>     - Материалдардың радиациялық бұзылуын және радиациялық тұрақтылығын зерттеу;</a:t>
            </a:r>
          </a:p>
          <a:p>
            <a:pPr algn="just">
              <a:buNone/>
            </a:pPr>
            <a:r>
              <a:rPr lang="kk-KZ" sz="2400" dirty="0"/>
              <a:t> </a:t>
            </a:r>
            <a:r>
              <a:rPr lang="kk-KZ" sz="2400" dirty="0" smtClean="0"/>
              <a:t>   - жаңа жоғары сапалы материалдарды және өнімдерді алуда радиациялық технологияларды қолдану;</a:t>
            </a:r>
          </a:p>
          <a:p>
            <a:pPr algn="just">
              <a:buNone/>
            </a:pPr>
            <a:r>
              <a:rPr lang="kk-KZ" sz="2400" dirty="0"/>
              <a:t> </a:t>
            </a:r>
            <a:r>
              <a:rPr lang="kk-KZ" sz="2400" dirty="0" smtClean="0"/>
              <a:t>   - Қорғанысты материалдар арқылы құрылғымен жұмыс жасайтын персоналды биологиялық сақтау;</a:t>
            </a:r>
          </a:p>
          <a:p>
            <a:pPr algn="just">
              <a:buNone/>
            </a:pPr>
            <a:r>
              <a:rPr lang="kk-KZ" sz="2400" dirty="0" smtClean="0"/>
              <a:t>    - Иондаушы сәуленің қатты денеге әсерін және машина бөлшектерінің жұмыс істеу уақытына әсерін зерттеу;</a:t>
            </a:r>
          </a:p>
          <a:p>
            <a:pPr algn="just">
              <a:buNone/>
            </a:pPr>
            <a:r>
              <a:rPr lang="kk-KZ" sz="2400" dirty="0"/>
              <a:t> </a:t>
            </a:r>
            <a:r>
              <a:rPr lang="kk-KZ" sz="2400" dirty="0" smtClean="0"/>
              <a:t>   - Радиактивті ластанумен күресу жолдарын қарастыру;</a:t>
            </a:r>
          </a:p>
          <a:p>
            <a:pPr algn="just">
              <a:buNone/>
            </a:pP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74638"/>
            <a:ext cx="7901014" cy="582594"/>
          </a:xfrm>
        </p:spPr>
        <p:txBody>
          <a:bodyPr>
            <a:normAutofit/>
          </a:bodyPr>
          <a:lstStyle/>
          <a:p>
            <a:r>
              <a:rPr lang="kk-KZ" sz="2800" dirty="0" smtClean="0">
                <a:solidFill>
                  <a:srgbClr val="FF0000"/>
                </a:solidFill>
              </a:rPr>
              <a:t>Негізгі дозиметриялық шамалар</a:t>
            </a:r>
            <a:endParaRPr lang="ru-RU" sz="2800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/>
          <a:lstStyle/>
          <a:p>
            <a:r>
              <a:rPr lang="kk-KZ" sz="2400" dirty="0" smtClean="0"/>
              <a:t>Активтілік – белгілі уақыт аралығындағы ядролық ауысулардың саны:</a:t>
            </a:r>
          </a:p>
          <a:p>
            <a:endParaRPr lang="kk-KZ" sz="2400" dirty="0"/>
          </a:p>
          <a:p>
            <a:endParaRPr lang="kk-KZ" sz="2400" dirty="0" smtClean="0"/>
          </a:p>
          <a:p>
            <a:r>
              <a:rPr lang="kk-KZ" sz="2400" dirty="0" smtClean="0"/>
              <a:t>Радионуклидттің массасы мен активтілігінің қатынасы:</a:t>
            </a:r>
          </a:p>
          <a:p>
            <a:endParaRPr lang="kk-KZ" sz="2400" dirty="0" smtClean="0"/>
          </a:p>
          <a:p>
            <a:r>
              <a:rPr lang="kk-KZ" sz="2400" dirty="0" smtClean="0"/>
              <a:t>Бөлшектің </a:t>
            </a:r>
            <a:r>
              <a:rPr lang="kk-KZ" sz="2400" dirty="0"/>
              <a:t>флюенсі дегеніміз бірлік аудан арқылы өтетін бөлшектердің </a:t>
            </a:r>
            <a:r>
              <a:rPr lang="kk-KZ" sz="2400" dirty="0" smtClean="0"/>
              <a:t>саны:</a:t>
            </a:r>
          </a:p>
          <a:p>
            <a:pPr>
              <a:buNone/>
            </a:pPr>
            <a:endParaRPr lang="ru-RU" sz="2400" dirty="0"/>
          </a:p>
          <a:p>
            <a:r>
              <a:rPr lang="kk-KZ" sz="2400" dirty="0" smtClean="0"/>
              <a:t>Ионизациялық сәулелену энергиясының флюенсі:</a:t>
            </a:r>
            <a:endParaRPr lang="ru-RU" sz="2400" dirty="0"/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1643050"/>
            <a:ext cx="928694" cy="670723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43240" y="3286124"/>
            <a:ext cx="2847983" cy="371476"/>
          </a:xfrm>
          <a:prstGeom prst="rect">
            <a:avLst/>
          </a:prstGeom>
          <a:noFill/>
        </p:spPr>
      </p:pic>
      <p:sp>
        <p:nvSpPr>
          <p:cNvPr id="1033" name="Rectangle 9"/>
          <p:cNvSpPr>
            <a:spLocks noChangeArrowheads="1"/>
          </p:cNvSpPr>
          <p:nvPr/>
        </p:nvSpPr>
        <p:spPr bwMode="auto">
          <a:xfrm>
            <a:off x="0" y="6858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43372" y="4143380"/>
            <a:ext cx="785818" cy="557216"/>
          </a:xfrm>
          <a:prstGeom prst="rect">
            <a:avLst/>
          </a:prstGeom>
          <a:noFill/>
        </p:spPr>
      </p:pic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38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71934" y="5500702"/>
            <a:ext cx="1352550" cy="371475"/>
          </a:xfrm>
          <a:prstGeom prst="rect">
            <a:avLst/>
          </a:prstGeom>
          <a:noFill/>
        </p:spPr>
      </p:pic>
      <p:sp>
        <p:nvSpPr>
          <p:cNvPr id="1039" name="Rectangle 15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85852" y="274638"/>
            <a:ext cx="7400948" cy="725470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Негізгі дозиметриялық шамалар (2)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sz="2400" dirty="0"/>
              <a:t>Сәулелену интенсивтілігі –бірлік уақыттағы сәулеленудің энергия </a:t>
            </a:r>
            <a:r>
              <a:rPr lang="kk-KZ" sz="2400" dirty="0" smtClean="0"/>
              <a:t>ағыны</a:t>
            </a:r>
            <a:r>
              <a:rPr lang="kk-KZ" sz="2400" dirty="0"/>
              <a:t>:</a:t>
            </a:r>
            <a:endParaRPr lang="kk-KZ" sz="2400" dirty="0" smtClean="0"/>
          </a:p>
          <a:p>
            <a:pPr>
              <a:buNone/>
            </a:pPr>
            <a:endParaRPr lang="kk-KZ" sz="2400" dirty="0"/>
          </a:p>
          <a:p>
            <a:r>
              <a:rPr lang="kk-KZ" sz="2400" dirty="0"/>
              <a:t>Жұтылу дозасы – </a:t>
            </a:r>
            <a:r>
              <a:rPr lang="en-US" sz="2400" dirty="0"/>
              <a:t> </a:t>
            </a:r>
            <a:r>
              <a:rPr lang="kk-KZ" sz="2400" dirty="0"/>
              <a:t>көлемді алып тұратын сәулеленген заттың бірлік массасына кеткен энергия </a:t>
            </a:r>
            <a:r>
              <a:rPr lang="kk-KZ" sz="2400" dirty="0" smtClean="0"/>
              <a:t>мөлшері. Өлшем бірлігі 1 Бк</a:t>
            </a:r>
          </a:p>
          <a:p>
            <a:endParaRPr lang="kk-KZ" sz="2400" dirty="0" smtClean="0"/>
          </a:p>
          <a:p>
            <a:r>
              <a:rPr lang="kk-KZ" sz="2400" dirty="0" smtClean="0"/>
              <a:t>Керма –барлық зарядталған бастапқы бөлшектердің кинетикалық энергиясының заттың массасына қатынасы</a:t>
            </a:r>
            <a:endParaRPr lang="ru-RU" sz="2400" dirty="0"/>
          </a:p>
          <a:p>
            <a:endParaRPr lang="ru-RU" dirty="0"/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85842" y="2285992"/>
            <a:ext cx="729034" cy="604943"/>
          </a:xfrm>
          <a:prstGeom prst="rect">
            <a:avLst/>
          </a:prstGeom>
          <a:noFill/>
        </p:spPr>
      </p:pic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8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8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86182" y="3643314"/>
            <a:ext cx="1167494" cy="471488"/>
          </a:xfrm>
          <a:prstGeom prst="rect">
            <a:avLst/>
          </a:prstGeom>
          <a:noFill/>
        </p:spPr>
      </p:pic>
      <p:sp>
        <p:nvSpPr>
          <p:cNvPr id="16390" name="Rectangle 6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639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5286388"/>
            <a:ext cx="928694" cy="584178"/>
          </a:xfrm>
          <a:prstGeom prst="rect">
            <a:avLst/>
          </a:prstGeom>
          <a:noFill/>
        </p:spPr>
      </p:pic>
      <p:sp>
        <p:nvSpPr>
          <p:cNvPr id="16393" name="Rectangle 9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74638"/>
            <a:ext cx="8043890" cy="796908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FF0000"/>
                </a:solidFill>
              </a:rPr>
              <a:t>Негізгі дозиметриялық шамалар (3)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4983179"/>
          </a:xfrm>
        </p:spPr>
        <p:txBody>
          <a:bodyPr/>
          <a:lstStyle/>
          <a:p>
            <a:r>
              <a:rPr lang="kk-KZ" sz="2400" dirty="0" smtClean="0"/>
              <a:t>Экспозициялық доза – ауадағы фотондармен туғызылған екінші ретті электрондардың тежелуінен пайда болған бір зарядты иондар суммасының ауа массасына қатынасы</a:t>
            </a:r>
          </a:p>
          <a:p>
            <a:endParaRPr lang="kk-KZ" dirty="0" smtClean="0"/>
          </a:p>
          <a:p>
            <a:r>
              <a:rPr lang="kk-KZ" sz="2400" dirty="0" smtClean="0"/>
              <a:t>Рентген – құрғақ атмосфералық ауаның 0,001293 г (қалыпты жағдайда) арқылы өткен фотондық сәулеленудің экспозициялық дозасы:  </a:t>
            </a:r>
          </a:p>
          <a:p>
            <a:endParaRPr lang="kk-KZ" sz="2400" dirty="0"/>
          </a:p>
          <a:p>
            <a:endParaRPr lang="kk-KZ" sz="2400" dirty="0" smtClean="0"/>
          </a:p>
          <a:p>
            <a:pPr>
              <a:buNone/>
            </a:pPr>
            <a:r>
              <a:rPr lang="kk-KZ" sz="2400" dirty="0"/>
              <a:t> </a:t>
            </a:r>
            <a:r>
              <a:rPr lang="kk-KZ" sz="2400" dirty="0" smtClean="0"/>
              <a:t>                                                       </a:t>
            </a:r>
          </a:p>
          <a:p>
            <a:endParaRPr lang="ru-RU" sz="2400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09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2428868"/>
            <a:ext cx="961665" cy="500066"/>
          </a:xfrm>
          <a:prstGeom prst="rect">
            <a:avLst/>
          </a:prstGeom>
          <a:noFill/>
        </p:spPr>
      </p:pic>
      <p:sp>
        <p:nvSpPr>
          <p:cNvPr id="17411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2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4214818"/>
            <a:ext cx="2597745" cy="357190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5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6116" y="4714884"/>
            <a:ext cx="2071702" cy="357190"/>
          </a:xfrm>
          <a:prstGeom prst="rect">
            <a:avLst/>
          </a:prstGeom>
          <a:noFill/>
        </p:spPr>
      </p:pic>
      <p:sp>
        <p:nvSpPr>
          <p:cNvPr id="17417" name="Rectangle 9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419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7418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357554" y="5143511"/>
            <a:ext cx="1643074" cy="368853"/>
          </a:xfrm>
          <a:prstGeom prst="rect">
            <a:avLst/>
          </a:prstGeom>
          <a:noFill/>
        </p:spPr>
      </p:pic>
      <p:sp>
        <p:nvSpPr>
          <p:cNvPr id="17420" name="Rectangle 12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28662" y="274638"/>
            <a:ext cx="7758138" cy="582594"/>
          </a:xfrm>
        </p:spPr>
        <p:txBody>
          <a:bodyPr>
            <a:normAutofit fontScale="90000"/>
          </a:bodyPr>
          <a:lstStyle/>
          <a:p>
            <a:r>
              <a:rPr lang="kk-KZ" sz="3600" dirty="0" smtClean="0">
                <a:solidFill>
                  <a:srgbClr val="FF0000"/>
                </a:solidFill>
              </a:rPr>
              <a:t>Негізгі дозиметриялық шамалар (4)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14422"/>
            <a:ext cx="8229600" cy="4911741"/>
          </a:xfrm>
        </p:spPr>
        <p:txBody>
          <a:bodyPr>
            <a:normAutofit/>
          </a:bodyPr>
          <a:lstStyle/>
          <a:p>
            <a:r>
              <a:rPr lang="kk-KZ" sz="2400" dirty="0" smtClean="0"/>
              <a:t>ЭСТ (энергияның сызықтық тасымалдауы) – зарядталған бөлшектің белгілі жол арасында заттың атомдарымен соқтығысып беретін энергиясының жолға қатынасы: </a:t>
            </a:r>
          </a:p>
          <a:p>
            <a:endParaRPr lang="kk-KZ" sz="2400" dirty="0"/>
          </a:p>
          <a:p>
            <a:endParaRPr lang="kk-KZ" sz="2400" dirty="0" smtClean="0"/>
          </a:p>
          <a:p>
            <a:r>
              <a:rPr lang="kk-KZ" sz="2400" dirty="0" smtClean="0"/>
              <a:t>Эквивалентті доза – биологиялық тері көлеміндегі иондаушы сәуленің сапа коэффицентінің жұтылу дозасына көбейтіндісі: Өлшем бірлігі Зиверт</a:t>
            </a:r>
          </a:p>
          <a:p>
            <a:endParaRPr lang="kk-KZ" sz="2400" dirty="0" smtClean="0"/>
          </a:p>
          <a:p>
            <a:endParaRPr lang="kk-KZ" sz="2400" dirty="0" smtClean="0"/>
          </a:p>
          <a:p>
            <a:endParaRPr lang="ru-RU" sz="2400" dirty="0"/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3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286248" y="2500306"/>
            <a:ext cx="714380" cy="557216"/>
          </a:xfrm>
          <a:prstGeom prst="rect">
            <a:avLst/>
          </a:prstGeom>
          <a:noFill/>
        </p:spPr>
      </p:pic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6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4500570"/>
            <a:ext cx="985782" cy="328594"/>
          </a:xfrm>
          <a:prstGeom prst="rect">
            <a:avLst/>
          </a:prstGeom>
          <a:noFill/>
        </p:spPr>
      </p:pic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6667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8439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4857760"/>
            <a:ext cx="1272895" cy="285752"/>
          </a:xfrm>
          <a:prstGeom prst="rect">
            <a:avLst/>
          </a:prstGeom>
          <a:noFill/>
        </p:spPr>
      </p:pic>
      <p:sp>
        <p:nvSpPr>
          <p:cNvPr id="18441" name="Rectangle 9"/>
          <p:cNvSpPr>
            <a:spLocks noChangeArrowheads="1"/>
          </p:cNvSpPr>
          <p:nvPr/>
        </p:nvSpPr>
        <p:spPr bwMode="auto">
          <a:xfrm>
            <a:off x="0" y="6667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142852"/>
            <a:ext cx="7972452" cy="725470"/>
          </a:xfrm>
        </p:spPr>
        <p:txBody>
          <a:bodyPr>
            <a:normAutofit/>
          </a:bodyPr>
          <a:lstStyle/>
          <a:p>
            <a:r>
              <a:rPr lang="kk-KZ" sz="3600" dirty="0" smtClean="0">
                <a:solidFill>
                  <a:srgbClr val="FF0000"/>
                </a:solidFill>
              </a:rPr>
              <a:t>Негізгі дозиметриялық шамалар (5)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kk-KZ" sz="2400" dirty="0" smtClean="0"/>
              <a:t>Сапалық коэффиценті мен ЛПЭ –нің эмпирикалық байланысы келесі түрде </a:t>
            </a:r>
            <a:endParaRPr lang="ru-RU" sz="2400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57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9987" y="1308815"/>
            <a:ext cx="2162913" cy="585789"/>
          </a:xfrm>
          <a:prstGeom prst="rect">
            <a:avLst/>
          </a:prstGeom>
          <a:noFill/>
        </p:spPr>
      </p:pic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0" y="8286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946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00760" y="1785926"/>
            <a:ext cx="2857520" cy="428628"/>
          </a:xfrm>
          <a:prstGeom prst="rect">
            <a:avLst/>
          </a:prstGeom>
          <a:noFill/>
        </p:spPr>
      </p:pic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0" y="828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9466" name="Picture 10" descr="C:\Users\admin\Desktop\Безымянный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571744"/>
            <a:ext cx="8404225" cy="42862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:\Users\admin\Desktop\45.pn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285860"/>
            <a:ext cx="7580588" cy="452596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290" y="214290"/>
            <a:ext cx="7115196" cy="796908"/>
          </a:xfrm>
        </p:spPr>
        <p:txBody>
          <a:bodyPr>
            <a:normAutofit/>
          </a:bodyPr>
          <a:lstStyle/>
          <a:p>
            <a:r>
              <a:rPr lang="kk-KZ" sz="2400" dirty="0" smtClean="0">
                <a:solidFill>
                  <a:srgbClr val="FF0000"/>
                </a:solidFill>
              </a:rPr>
              <a:t>Керма тұрақтысы және керма -эквивалент</a:t>
            </a:r>
            <a:endParaRPr lang="ru-RU" sz="2400" dirty="0">
              <a:solidFill>
                <a:srgbClr val="FF0000"/>
              </a:solidFill>
            </a:endParaRPr>
          </a:p>
        </p:txBody>
      </p:sp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5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00562" y="1071546"/>
            <a:ext cx="928694" cy="594945"/>
          </a:xfrm>
          <a:prstGeom prst="rect">
            <a:avLst/>
          </a:prstGeom>
          <a:noFill/>
        </p:spPr>
      </p:pic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0" y="8477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1508" name="Picture 4" descr="C:\Users\admin\Desktop\1.png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1285852" y="2428868"/>
            <a:ext cx="6841715" cy="3420858"/>
          </a:xfrm>
          <a:prstGeom prst="rect">
            <a:avLst/>
          </a:prstGeom>
          <a:noFill/>
        </p:spPr>
      </p:pic>
      <p:sp>
        <p:nvSpPr>
          <p:cNvPr id="21510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1509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1785926"/>
            <a:ext cx="1067931" cy="328594"/>
          </a:xfrm>
          <a:prstGeom prst="rect">
            <a:avLst/>
          </a:prstGeom>
          <a:noFill/>
        </p:spPr>
      </p:pic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428728" y="500042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249</TotalTime>
  <Words>336</Words>
  <Application>Microsoft Office PowerPoint</Application>
  <PresentationFormat>Экран (4:3)</PresentationFormat>
  <Paragraphs>50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Аль-Фараби атындағы Қазақ Ұлттық университеті Физика техникалық факультеті Материалтану және жаңа материалдар технологиясы  </vt:lpstr>
      <vt:lpstr>Пәннің мақсаты</vt:lpstr>
      <vt:lpstr>Негізгі дозиметриялық шамалар</vt:lpstr>
      <vt:lpstr>Негізгі дозиметриялық шамалар (2)</vt:lpstr>
      <vt:lpstr>Негізгі дозиметриялық шамалар (3)</vt:lpstr>
      <vt:lpstr>Негізгі дозиметриялық шамалар (4)</vt:lpstr>
      <vt:lpstr>Негізгі дозиметриялық шамалар (5)</vt:lpstr>
      <vt:lpstr>Слайд 8</vt:lpstr>
      <vt:lpstr>Керма тұрақтысы және керма -эквивалент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Аль-Фараби атындағы Қазақ Ұлттық университеті Физика техникалық факультеті Материалтану және жаңа материалдар технологиясы</dc:title>
  <dc:creator>admin</dc:creator>
  <cp:lastModifiedBy>admin</cp:lastModifiedBy>
  <cp:revision>28</cp:revision>
  <dcterms:created xsi:type="dcterms:W3CDTF">2013-09-02T05:19:15Z</dcterms:created>
  <dcterms:modified xsi:type="dcterms:W3CDTF">2013-09-06T05:10:18Z</dcterms:modified>
</cp:coreProperties>
</file>